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9"/>
  </p:notesMasterIdLst>
  <p:sldIdLst>
    <p:sldId id="859" r:id="rId2"/>
    <p:sldId id="993" r:id="rId3"/>
    <p:sldId id="994" r:id="rId4"/>
    <p:sldId id="996" r:id="rId5"/>
    <p:sldId id="1001" r:id="rId6"/>
    <p:sldId id="997" r:id="rId7"/>
    <p:sldId id="998" r:id="rId8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615" autoAdjust="0"/>
    <p:restoredTop sz="94606" autoAdjust="0"/>
  </p:normalViewPr>
  <p:slideViewPr>
    <p:cSldViewPr>
      <p:cViewPr varScale="1">
        <p:scale>
          <a:sx n="84" d="100"/>
          <a:sy n="84" d="100"/>
        </p:scale>
        <p:origin x="691" y="8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1" d="100"/>
          <a:sy n="81" d="100"/>
        </p:scale>
        <p:origin x="-3876" y="-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2025/5/27 Tuesday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951190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训练一年级上册英语译林版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2025/5/27 Tuesday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0" y="1820431"/>
            <a:ext cx="12192000" cy="2283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6000" dirty="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Unit 3  This </a:t>
            </a:r>
            <a:r>
              <a:rPr lang="en-US" altLang="zh-CN" sz="60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is Miss </a:t>
            </a:r>
            <a:r>
              <a:rPr lang="en-US" altLang="zh-CN" sz="6000" dirty="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Li</a:t>
            </a:r>
          </a:p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000" dirty="0">
                <a:solidFill>
                  <a:prstClr val="black"/>
                </a:solidFill>
                <a:cs typeface="Times New Roman" panose="02020603050405020304" pitchFamily="18" charset="0"/>
              </a:rPr>
              <a:t>Reading </a:t>
            </a:r>
            <a:r>
              <a:rPr lang="zh-CN" altLang="en-US" sz="4000" dirty="0">
                <a:solidFill>
                  <a:prstClr val="black"/>
                </a:solidFill>
                <a:cs typeface="Times New Roman" panose="02020603050405020304" pitchFamily="18" charset="0"/>
              </a:rPr>
              <a:t>主题阅读提优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56846"/>
          </a:xfrm>
        </p:spPr>
        <p:txBody>
          <a:bodyPr/>
          <a:lstStyle/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                      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根据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绘本内容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选择正确的答案。</a:t>
            </a:r>
            <a:endParaRPr lang="zh-CN" altLang="zh-CN" sz="1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/>
          <p:nvPr/>
        </p:nvPicPr>
        <p:blipFill>
          <a:blip r:embed="rId2"/>
          <a:stretch>
            <a:fillRect/>
          </a:stretch>
        </p:blipFill>
        <p:spPr>
          <a:xfrm>
            <a:off x="1010070" y="844712"/>
            <a:ext cx="3816424" cy="572464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48119" y="1512011"/>
            <a:ext cx="9311318" cy="1700965"/>
          </a:xfrm>
          <a:prstGeom prst="rect">
            <a:avLst/>
          </a:prstGeom>
        </p:spPr>
      </p:pic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3140968"/>
            <a:ext cx="11485848" cy="32723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635" eaLnBrk="1" hangingPunct="0">
              <a:lnSpc>
                <a:spcPct val="135000"/>
              </a:lnSpc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Good morning. I am Emily. I have many friends</a:t>
            </a:r>
            <a:r>
              <a:rPr lang="zh-CN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朋友</a:t>
            </a:r>
            <a:r>
              <a:rPr lang="zh-CN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endParaRPr lang="zh-CN" altLang="zh-CN" sz="26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635" eaLnBrk="1" hangingPunct="0">
              <a:lnSpc>
                <a:spcPct val="135000"/>
              </a:lnSpc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This is my friend, Lion. He is strong</a:t>
            </a:r>
            <a:r>
              <a:rPr lang="zh-CN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强壮的</a:t>
            </a:r>
            <a:r>
              <a:rPr lang="zh-CN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endParaRPr lang="zh-CN" altLang="zh-CN" sz="26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635" eaLnBrk="1" hangingPunct="0">
              <a:lnSpc>
                <a:spcPct val="135000"/>
              </a:lnSpc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This is my friend, Mouse. He is short</a:t>
            </a:r>
            <a:r>
              <a:rPr lang="zh-CN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矮的</a:t>
            </a:r>
            <a:r>
              <a:rPr lang="zh-CN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endParaRPr lang="zh-CN" altLang="zh-CN" sz="26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635" eaLnBrk="1" hangingPunct="0">
              <a:lnSpc>
                <a:spcPct val="135000"/>
              </a:lnSpc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This is my friend, Dog. He is clever</a:t>
            </a:r>
            <a:r>
              <a:rPr lang="zh-CN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聪明的</a:t>
            </a:r>
            <a:r>
              <a:rPr lang="zh-CN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</a:t>
            </a:r>
            <a:endParaRPr lang="zh-CN" altLang="zh-CN" sz="26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635" eaLnBrk="1" hangingPunct="0">
              <a:lnSpc>
                <a:spcPct val="135000"/>
              </a:lnSpc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This is my friend, Monkey. She is thin</a:t>
            </a:r>
            <a:r>
              <a:rPr lang="zh-CN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瘦的</a:t>
            </a:r>
            <a:r>
              <a:rPr lang="zh-CN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endParaRPr lang="zh-CN" altLang="zh-CN" sz="26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635" eaLnBrk="1" hangingPunct="0">
              <a:lnSpc>
                <a:spcPct val="135000"/>
              </a:lnSpc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We are good friends. We study</a:t>
            </a:r>
            <a:r>
              <a:rPr lang="zh-CN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学习</a:t>
            </a:r>
            <a:r>
              <a:rPr lang="zh-CN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and play together</a:t>
            </a:r>
            <a:r>
              <a:rPr lang="zh-CN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一起</a:t>
            </a:r>
            <a:r>
              <a:rPr lang="zh-CN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endParaRPr lang="zh-CN" altLang="zh-CN" sz="2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84454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262979"/>
          </a:xfrm>
        </p:spPr>
        <p:txBody>
          <a:bodyPr/>
          <a:lstStyle/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It is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now.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92288" hangingPunct="0">
              <a:spcAft>
                <a:spcPts val="0"/>
              </a:spcAft>
              <a:tabLst>
                <a:tab pos="4049713" algn="l"/>
                <a:tab pos="4572000" algn="l"/>
                <a:tab pos="7351713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morning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B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afternoon	C. evening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635" hangingPunct="0">
              <a:spcAft>
                <a:spcPts val="0"/>
              </a:spcAft>
              <a:tabLst>
                <a:tab pos="4049713" algn="l"/>
                <a:tab pos="4572000" algn="l"/>
                <a:tab pos="7351713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35" hangingPunct="0">
              <a:spcAft>
                <a:spcPts val="0"/>
              </a:spcAft>
              <a:tabLst>
                <a:tab pos="4049713" algn="l"/>
                <a:tab pos="4572000" algn="l"/>
                <a:tab pos="7351713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Emily is a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92288" hangingPunct="0">
              <a:spcAft>
                <a:spcPts val="0"/>
              </a:spcAft>
              <a:tabLst>
                <a:tab pos="4049713" algn="l"/>
                <a:tab pos="4572000" algn="l"/>
                <a:tab pos="7351713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girl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女孩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B. boy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男孩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C. animal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动物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635" hangingPunct="0">
              <a:spcAft>
                <a:spcPts val="0"/>
              </a:spcAft>
              <a:tabLst>
                <a:tab pos="4049713" algn="l"/>
                <a:tab pos="4572000" algn="l"/>
                <a:tab pos="7351713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35" hangingPunct="0">
              <a:spcAft>
                <a:spcPts val="0"/>
              </a:spcAft>
              <a:tabLst>
                <a:tab pos="4049713" algn="l"/>
                <a:tab pos="4572000" algn="l"/>
                <a:tab pos="7351713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Emily has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friends in the story.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92288" hangingPunct="0">
              <a:spcAft>
                <a:spcPts val="0"/>
              </a:spcAft>
              <a:tabLst>
                <a:tab pos="4049713" algn="l"/>
                <a:tab pos="4572000" algn="l"/>
                <a:tab pos="7351713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three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三个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B. four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四个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C. five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五个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586022" y="1980066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根据绘本第一句话可知，现在应该是上午，故选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3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2"/>
          <p:cNvSpPr txBox="1">
            <a:spLocks/>
          </p:cNvSpPr>
          <p:nvPr/>
        </p:nvSpPr>
        <p:spPr bwMode="auto">
          <a:xfrm>
            <a:off x="586022" y="3924282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根据图片可知，艾米丽是一个女孩，故选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A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3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6" name="内容占位符 3"/>
          <p:cNvSpPr txBox="1">
            <a:spLocks/>
          </p:cNvSpPr>
          <p:nvPr/>
        </p:nvSpPr>
        <p:spPr bwMode="auto">
          <a:xfrm>
            <a:off x="586022" y="5724482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绘本中提及了狮子、老鼠、狗和猴子四个朋友，故选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3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982638" y="836712"/>
            <a:ext cx="5143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A 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972386" y="2780928"/>
            <a:ext cx="5143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A 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018070" y="4697712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B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505295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2" grpId="0"/>
      <p:bldP spid="7" grpId="0"/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50926"/>
            <a:ext cx="11485848" cy="3242170"/>
          </a:xfrm>
        </p:spPr>
        <p:txBody>
          <a:bodyPr/>
          <a:lstStyle/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二、 阅读下面的小短文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选择正确的答案。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Hello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！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I’m Lucy Green. This is Miss Li. She is my teacher. I’m in the classroom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教室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Miss Li comes in. I say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说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Good morning, Miss Li.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Miss Li says,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I take out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拿出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a photo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照片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and say,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This is my dad and this is my mum.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endParaRPr lang="zh-CN" altLang="zh-CN" sz="1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08529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97675"/>
            <a:ext cx="11485848" cy="2031325"/>
          </a:xfrm>
        </p:spPr>
        <p:txBody>
          <a:bodyPr/>
          <a:lstStyle/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Who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谁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are the people in the photo?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92288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Miss Li	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92288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B. Lucy’s dad and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mum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4"/>
          <p:cNvSpPr txBox="1">
            <a:spLocks/>
          </p:cNvSpPr>
          <p:nvPr/>
        </p:nvSpPr>
        <p:spPr bwMode="auto">
          <a:xfrm>
            <a:off x="514014" y="3421967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Lucy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拿着照片介绍说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This is my dad and this is my mum.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，因此确定照片上是她的爸爸妈妈。故选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3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982638" y="1519340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476879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66200"/>
            <a:ext cx="11485848" cy="2031325"/>
          </a:xfrm>
        </p:spPr>
        <p:txBody>
          <a:bodyPr/>
          <a:lstStyle/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横线上可以填入的句子是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____________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92288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Good morning, Lucy.	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92288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B. Good afternoon, Lucy.</a:t>
            </a:r>
            <a:endParaRPr lang="zh-CN" altLang="zh-CN" sz="1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514014" y="3421967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根据前文可知，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Lucy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向老师打招呼说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Good morning.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，因此老师也回答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Good morning.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3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982638" y="1609636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985645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566" y="1124744"/>
            <a:ext cx="11512136" cy="4536504"/>
          </a:xfrm>
          <a:prstGeom prst="rect">
            <a:avLst/>
          </a:prstGeom>
        </p:spPr>
      </p:pic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1196752"/>
            <a:ext cx="11485848" cy="4455066"/>
          </a:xfrm>
        </p:spPr>
        <p:txBody>
          <a:bodyPr/>
          <a:lstStyle/>
          <a:p>
            <a:pPr algn="ctr" hangingPunct="0">
              <a:spcAft>
                <a:spcPts val="0"/>
              </a:spcAft>
            </a:pPr>
            <a:r>
              <a:rPr lang="zh-CN" altLang="zh-CN" sz="2700" b="1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英语人名的组成</a:t>
            </a:r>
            <a:endParaRPr lang="zh-CN" altLang="zh-CN" sz="2700" dirty="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713740" hangingPunct="0">
              <a:spcAft>
                <a:spcPts val="0"/>
              </a:spcAft>
            </a:pPr>
            <a:r>
              <a:rPr lang="zh-CN" altLang="zh-CN" sz="27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英语人名通常由三部分组成，即教名</a:t>
            </a:r>
            <a:r>
              <a:rPr lang="en-US" altLang="zh-CN" sz="27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 sz="27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Given Name/First Name</a:t>
            </a:r>
            <a:r>
              <a:rPr lang="en-US" altLang="zh-CN" sz="27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zh-CN" altLang="zh-CN" sz="27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、中间名</a:t>
            </a:r>
            <a:r>
              <a:rPr lang="en-US" altLang="zh-CN" sz="27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 sz="27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Middle Name</a:t>
            </a:r>
            <a:r>
              <a:rPr lang="en-US" altLang="zh-CN" sz="27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zh-CN" altLang="zh-CN" sz="27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和姓氏</a:t>
            </a:r>
            <a:r>
              <a:rPr lang="en-US" altLang="zh-CN" sz="27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 sz="27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Family Name </a:t>
            </a:r>
            <a:r>
              <a:rPr lang="zh-CN" altLang="zh-CN" sz="27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或</a:t>
            </a:r>
            <a:r>
              <a:rPr lang="en-US" altLang="zh-CN" sz="27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Surname</a:t>
            </a:r>
            <a:r>
              <a:rPr lang="en-US" altLang="zh-CN" sz="27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zh-CN" altLang="zh-CN" sz="27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，但在实际使用中，中间名往往可以省略。教名也叫名字，用于在日常生活和社交场合中称呼个体，</a:t>
            </a:r>
            <a:r>
              <a:rPr lang="zh-CN" altLang="zh-CN" sz="2700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相当于</a:t>
            </a:r>
            <a:r>
              <a:rPr lang="zh-CN" altLang="zh-CN" sz="27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汉语中的名。中间名通常是父母或长辈为孩子取的第二个名字，多用来纪念家族中的某位成员、朋友或具有特殊意义的人。姓氏是家族传承的标志，相当于汉语中的姓，一般位于名字的最后。</a:t>
            </a:r>
            <a:endParaRPr lang="zh-CN" altLang="zh-CN" sz="2700" dirty="0"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0854" y="1124744"/>
            <a:ext cx="1820975" cy="6160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6375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</TotalTime>
  <Words>367</Words>
  <Application>Microsoft Office PowerPoint</Application>
  <PresentationFormat>自定义</PresentationFormat>
  <Paragraphs>37</Paragraphs>
  <Slides>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4" baseType="lpstr">
      <vt:lpstr>黑体</vt:lpstr>
      <vt:lpstr>楷体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Windows 用户</cp:lastModifiedBy>
  <cp:revision>339</cp:revision>
  <dcterms:created xsi:type="dcterms:W3CDTF">2020-11-06T05:24:00Z</dcterms:created>
  <dcterms:modified xsi:type="dcterms:W3CDTF">2025-05-27T08:05:59Z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